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67" r:id="rId10"/>
    <p:sldId id="260" r:id="rId11"/>
    <p:sldId id="262" r:id="rId12"/>
    <p:sldId id="259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1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76" autoAdjust="0"/>
  </p:normalViewPr>
  <p:slideViewPr>
    <p:cSldViewPr snapToGrid="0" showGuides="1">
      <p:cViewPr varScale="1">
        <p:scale>
          <a:sx n="89" d="100"/>
          <a:sy n="89" d="100"/>
        </p:scale>
        <p:origin x="42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44198-3C3B-4D22-B197-A0BCD7BD65E2}" type="datetimeFigureOut">
              <a:rPr lang="fr-FR" smtClean="0"/>
              <a:t>07/10/2023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8EA66-9EBB-4125-B219-065D693850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37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8EA66-9EBB-4125-B219-065D6938500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85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194A59-1E2A-BC7B-457D-2C7D90A4A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5744DF-FB72-F4BD-0083-39088DC94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88F1EE-8BEE-D2C4-70F3-3542730D8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FF490-A5FE-497E-8BF9-E087A316CF5A}" type="datetime1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8AF431-971C-85FC-710F-30574F231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3ED3F9-95C7-4ED4-7A04-A3871405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37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08BE3-B66F-13A6-318B-4FCBD761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16557E-5B3B-9317-BCF4-B7C4452EC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BDC73A-15A3-AE68-7F25-0A869906C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880B5-95F7-4D06-9C15-D5D337E29531}" type="datetime1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8AA438-600A-772C-08C4-AA7DF8E93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BB2A44-BD2E-EEDF-C361-AD033B3D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24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85D110A-1409-A982-6CED-C69BFF5CDC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A49B668-4181-90FC-7424-B6E325E5F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E49FA4-C94F-1CA2-3B34-9CB4C9EA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0BB4D-9A32-4A5C-B210-09AF939926EA}" type="datetime1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460738-9958-5A2E-034C-385AEC5F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46F626-D1FF-4B27-201F-1C5D213B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93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6A305F-AA84-8295-BD75-5443EEC1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910"/>
            <a:ext cx="10515600" cy="947019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E95043-1E0A-A8FB-6C0F-0033F76DA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227"/>
            <a:ext cx="10515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ED1D7-2FBC-8568-42E5-CA78DDD5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05C70-622A-465D-8AE2-B6658758C810}" type="datetime1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D5DE16-0585-8D1D-EE63-40CFDDC47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52601C-9CFD-2808-81FE-DD735623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6271" y="6356350"/>
            <a:ext cx="647529" cy="365125"/>
          </a:xfrm>
          <a:ln>
            <a:solidFill>
              <a:srgbClr val="7030A0"/>
            </a:solidFill>
          </a:ln>
        </p:spPr>
        <p:txBody>
          <a:bodyPr/>
          <a:lstStyle>
            <a:lvl1pPr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5BBFFE0-76D4-44B3-9426-22213253688B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87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BE9D0-5B4E-0EA0-135C-4E70AC23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0BDE08-9ACB-1143-2776-D6E78AEED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C050E7-ADB4-985B-B326-49C0FD45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939BD-81F4-40B8-8F56-5F7ABED3BD5C}" type="datetime1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0701EE-625D-C499-F325-5F572EB3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AB42D4-9E28-84AE-8E48-654B6A46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17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7B92B2-FA62-CA79-112D-5D3A96B2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BA2E48-5159-D131-FB88-F2968693D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FB8A0D4-3DC9-8F2B-116F-D5417F0A1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763727-6618-4CE9-075B-982E434E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01D7-86A8-40DD-8DEA-13B1383521F6}" type="datetime1">
              <a:rPr lang="fr-FR" smtClean="0"/>
              <a:t>07/10/2023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FDD87A-C74D-E750-3F7E-03892927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514100-47C6-A01B-6501-722D0CDD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70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31BDFA-D68E-9D6F-E52F-531E13C29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E3BA75-932F-A6BA-4E63-7C6986733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AF81E4-ACE5-D900-482B-EBA1D5DD2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B7E83E-F472-DC9F-CCCD-DC9627628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AA4F9EA-8E2A-E918-E457-D4F7A9831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CDED7B4-0277-0A20-5C28-C407F264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4DF5-CB11-4C2A-BE60-D977A1B28850}" type="datetime1">
              <a:rPr lang="fr-FR" smtClean="0"/>
              <a:t>07/10/2023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6C502EF-7C52-0261-6DD0-9336A94B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CC9B85B-EACB-1E08-704C-DEFF06D8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30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C82F3B-858B-0CCF-53B6-8579A9B8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2A3C3E1-B9E0-2213-FDDB-F08D86A1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B2BB-94EA-4CC8-9932-D4602AC523C3}" type="datetime1">
              <a:rPr lang="fr-FR" smtClean="0"/>
              <a:t>07/10/2023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61E428-1818-5E0D-F9BD-5E853475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98B78F-837B-8EE4-6862-EA22EC1D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70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C8C20FA-12CC-9C22-970A-2B85EF60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169AC-016F-42D4-AC34-57CA614CFB6D}" type="datetime1">
              <a:rPr lang="fr-FR" smtClean="0"/>
              <a:t>07/10/2023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B1C28C-5FC9-31B7-E753-85AC0B21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994D24-46F4-C3C3-64E7-A97BE2E6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39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5C718-C22B-1980-06B2-5C09D89F0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452A5D-239B-E89F-50CD-DE0859D6E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11D0A4-10FE-D25A-AE32-953BD3889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E0EE76-113C-1775-B1A0-41134CBC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9E7D-7D22-453B-BA80-6A9851884B35}" type="datetime1">
              <a:rPr lang="fr-FR" smtClean="0"/>
              <a:t>07/10/2023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0B43CD-25F8-B685-1643-FC2F11784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A66CF76-5ED0-DAA5-704D-1D90897F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91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172DC8-23F6-60F7-918E-8DB12A78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3383DCB-B8C3-2E62-7425-F920825B8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6910F6-4238-89E5-844C-9ED817177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7935F0-B7D4-7F06-4D44-36EC6B261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423A5-1379-4930-A8B1-51F2CAFC4EAB}" type="datetime1">
              <a:rPr lang="fr-FR" smtClean="0"/>
              <a:t>07/10/2023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A12E99-17D6-E805-0ABB-5A82793B8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18CDE1-DB2E-F576-D590-30F15ED6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40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D22133D-4DCF-FF70-E53A-C6309B2E3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321"/>
            <a:ext cx="10515600" cy="910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0AAF81-08CB-D822-72D5-85945D8A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5869"/>
            <a:ext cx="10515600" cy="4631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E6D0AB-073A-A8A0-95EF-19B7AAF0C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5A577-674A-4EC2-9362-64F9FB96E2B3}" type="datetime1">
              <a:rPr lang="fr-FR" smtClean="0"/>
              <a:t>07/10/2023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DC839D-68CE-DAB0-DE66-64C3DEBB9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85F960-B00D-2878-EB66-4C52133AC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8572" y="6356350"/>
            <a:ext cx="635228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5BBFFE0-76D4-44B3-9426-22213253688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90B917-2F98-1A51-1B64-33C69E630507}"/>
              </a:ext>
            </a:extLst>
          </p:cNvPr>
          <p:cNvSpPr/>
          <p:nvPr userDrawn="1"/>
        </p:nvSpPr>
        <p:spPr>
          <a:xfrm>
            <a:off x="869295" y="1316256"/>
            <a:ext cx="1631979" cy="8200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4A3BCE-025F-769E-1C8F-331BC8902090}"/>
              </a:ext>
            </a:extLst>
          </p:cNvPr>
          <p:cNvSpPr/>
          <p:nvPr userDrawn="1"/>
        </p:nvSpPr>
        <p:spPr>
          <a:xfrm>
            <a:off x="2624287" y="1316255"/>
            <a:ext cx="1631979" cy="8200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98FCEE-D540-67BE-E630-70D79D3EDCBE}"/>
              </a:ext>
            </a:extLst>
          </p:cNvPr>
          <p:cNvSpPr/>
          <p:nvPr userDrawn="1"/>
        </p:nvSpPr>
        <p:spPr>
          <a:xfrm>
            <a:off x="4379279" y="1316255"/>
            <a:ext cx="1631979" cy="8200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85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802C2-9543-A7B4-2FFA-BF12E3909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580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Algorithmes génétiques en optimisation  fonctionnement et applications en ingénierie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512694-A7D7-6FC2-086A-4F4D316AB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7146"/>
            <a:ext cx="9144000" cy="1655762"/>
          </a:xfrm>
        </p:spPr>
        <p:txBody>
          <a:bodyPr/>
          <a:lstStyle/>
          <a:p>
            <a:r>
              <a:rPr lang="fr-FR" b="1" dirty="0"/>
              <a:t>Présenté par Maurel R. AZA-GNANDJI</a:t>
            </a:r>
          </a:p>
          <a:p>
            <a:r>
              <a:rPr lang="fr-FR" sz="2000" i="1" dirty="0"/>
              <a:t>Dr. </a:t>
            </a:r>
            <a:r>
              <a:rPr lang="fr-FR" sz="2000" i="1" dirty="0" err="1"/>
              <a:t>Ing</a:t>
            </a:r>
            <a:r>
              <a:rPr lang="fr-FR" sz="2000" i="1" dirty="0"/>
              <a:t>. Spécialité Génie Electrique</a:t>
            </a:r>
          </a:p>
          <a:p>
            <a:r>
              <a:rPr lang="fr-FR" sz="2000" i="1" dirty="0"/>
              <a:t>Enseignant-chercheur à l’Université Nationale d’Agriculture du Bénin,</a:t>
            </a:r>
          </a:p>
          <a:p>
            <a:r>
              <a:rPr lang="fr-FR" sz="2000" i="1" dirty="0"/>
              <a:t>Ecole de Génie Rural</a:t>
            </a:r>
          </a:p>
        </p:txBody>
      </p:sp>
      <p:pic>
        <p:nvPicPr>
          <p:cNvPr id="1026" name="Picture 2" descr="Bénin Excellence">
            <a:extLst>
              <a:ext uri="{FF2B5EF4-FFF2-40B4-BE49-F238E27FC236}">
                <a16:creationId xmlns:a16="http://schemas.microsoft.com/office/drawing/2014/main" id="{3F640D4F-71D8-D1AD-EA78-CF030FDF6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34" y="51951"/>
            <a:ext cx="1070412" cy="10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ndation VALLET - Fondation de France">
            <a:extLst>
              <a:ext uri="{FF2B5EF4-FFF2-40B4-BE49-F238E27FC236}">
                <a16:creationId xmlns:a16="http://schemas.microsoft.com/office/drawing/2014/main" id="{0DE3E289-E844-2F35-3CBA-CF11E389A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562" y="51951"/>
            <a:ext cx="1070412" cy="10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83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F3257-16CF-1275-BAC9-B1AC9E53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D’où viennent les algorithmes génétiques?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343203-DD6D-2244-ED85-3352E9F9A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Charles Darwin 12/02/1809 – 19/04/1882, Angleterre. </a:t>
            </a:r>
          </a:p>
          <a:p>
            <a:endParaRPr lang="fr-FR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Naturaliste et paléontologue britannique</a:t>
            </a:r>
          </a:p>
          <a:p>
            <a:endParaRPr lang="fr-FR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Voyage de 5 ans autour du monde dans le Beagle, un navire de la Royal Navy, entre 1831 et 1836</a:t>
            </a:r>
          </a:p>
          <a:p>
            <a:endParaRPr lang="fr-FR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“</a:t>
            </a:r>
            <a:r>
              <a:rPr lang="en-US" b="0" i="0" u="sng" dirty="0">
                <a:solidFill>
                  <a:srgbClr val="1F1F1F"/>
                </a:solidFill>
                <a:effectLst/>
                <a:latin typeface="Google Sans"/>
              </a:rPr>
              <a:t>On the Origin of Species by Means of Natural Selection, or the Preservation of Favored Races in the Struggle for Life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.”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publié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en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1859 par la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maison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d'édition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b="0" i="1" dirty="0">
                <a:solidFill>
                  <a:srgbClr val="1F1F1F"/>
                </a:solidFill>
                <a:effectLst/>
                <a:latin typeface="Google Sans"/>
              </a:rPr>
              <a:t>John Murray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, à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Londres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BA0578-DC81-C055-6BF4-9ACDC431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63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4073A0-00A3-DDF6-1F0F-B4644B17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D’où viennent les algorithmes génétiques?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CA4A4E-3288-1B0C-BED6-16D4D72F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3" y="1850468"/>
            <a:ext cx="3251642" cy="45538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716F58-D092-500B-84F2-DBD53793C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142" y="1850468"/>
            <a:ext cx="3069400" cy="455711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CCCF767-CD29-D59C-562F-FA7C74B38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889" y="1850468"/>
            <a:ext cx="2839255" cy="4558473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20D84D0-CD7C-2445-AD51-B8D41A19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06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1E29C-A271-E171-3487-B615240E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925"/>
            <a:ext cx="10515600" cy="947019"/>
          </a:xfrm>
        </p:spPr>
        <p:txBody>
          <a:bodyPr/>
          <a:lstStyle/>
          <a:p>
            <a:r>
              <a:rPr lang="fr-FR" dirty="0"/>
              <a:t>D’où viennent les algorithmes génétiques?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C3BBED-A61F-C7D5-0E3D-858609C83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Les espèces </a:t>
            </a:r>
            <a:r>
              <a:rPr lang="fr-FR" b="0" i="0" u="sng" dirty="0">
                <a:solidFill>
                  <a:srgbClr val="FF0000"/>
                </a:solidFill>
                <a:effectLst/>
                <a:latin typeface="Google Sans"/>
              </a:rPr>
              <a:t>évoluent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 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au fil du temps par </a:t>
            </a:r>
            <a:r>
              <a:rPr lang="fr-FR" b="0" i="0" u="sng" dirty="0">
                <a:solidFill>
                  <a:srgbClr val="FF0000"/>
                </a:solidFill>
                <a:effectLst/>
                <a:latin typeface="Google Sans"/>
              </a:rPr>
              <a:t>sélection naturelle 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des individus les </a:t>
            </a:r>
            <a:r>
              <a:rPr lang="fr-FR" b="0" i="0" u="sng" dirty="0">
                <a:solidFill>
                  <a:srgbClr val="FF0000"/>
                </a:solidFill>
                <a:effectLst/>
                <a:latin typeface="Google Sans"/>
              </a:rPr>
              <a:t>mieux adaptés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 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à leur environnement.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L'évolution : les espèces changent au fil du temps.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La sélection naturelle : les individus les mieux adaptés à leur environnement ont plus de chances de survivre et de se reproduire.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L'adaptation : les espèces s'adaptent à leur environnement au fil du temps.</a:t>
            </a:r>
          </a:p>
          <a:p>
            <a:pPr marL="0" indent="0" algn="ctr">
              <a:buNone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Les espèces évoluent par la survie des plus adaptés.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53CECC-7F7E-4BE5-E735-373D39A1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039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136E80-F0AF-D483-AE62-07E2117E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1CD743-2F4D-9E9D-10E3-C2A5A93CA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John Holland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: 21/10/1919 -27/11/2008, États-Unis. </a:t>
            </a:r>
          </a:p>
          <a:p>
            <a:pPr algn="l"/>
            <a:endParaRPr lang="fr-FR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l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Doctorat en psychologie à l'Université du Minnesota en 1948.</a:t>
            </a:r>
          </a:p>
          <a:p>
            <a:pPr algn="l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Il a ensuite travaillé comme professeur de psychologie à l'Université de l'Indiana, où il a commencé à travailler sur les algorithmes génétiques dans les années 1960.</a:t>
            </a:r>
          </a:p>
          <a:p>
            <a:pPr algn="l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Il est considéré comme le père des algorithmes génétiques en optimisation, et ses travaux ont eu un impact profond sur le développement de cette discipline.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CFB28B-8380-E55C-176A-D34E541D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721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973BC0-089F-0062-5B45-8D97C72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D’où viennent les algorithmes génétiques?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F51966-260F-1979-FB95-F9DFC4A5B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John Holland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. </a:t>
            </a:r>
          </a:p>
          <a:p>
            <a:endParaRPr lang="fr-FR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just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Article sur les algorithmes génétiques en 1975, intitulé "</a:t>
            </a:r>
            <a:r>
              <a:rPr lang="fr-FR" b="0" i="0" u="sng" dirty="0">
                <a:solidFill>
                  <a:srgbClr val="1F1F1F"/>
                </a:solidFill>
                <a:effectLst/>
                <a:latin typeface="Google Sans"/>
              </a:rPr>
              <a:t>Adaptation in Natural and </a:t>
            </a:r>
            <a:r>
              <a:rPr lang="fr-FR" b="0" i="0" u="sng" dirty="0" err="1">
                <a:solidFill>
                  <a:srgbClr val="1F1F1F"/>
                </a:solidFill>
                <a:effectLst/>
                <a:latin typeface="Google Sans"/>
              </a:rPr>
              <a:t>Artificial</a:t>
            </a:r>
            <a:r>
              <a:rPr lang="fr-FR" b="0" i="0" u="sng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r-FR" b="0" i="0" u="sng" dirty="0" err="1">
                <a:solidFill>
                  <a:srgbClr val="1F1F1F"/>
                </a:solidFill>
                <a:effectLst/>
                <a:latin typeface="Google Sans"/>
              </a:rPr>
              <a:t>Systems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". </a:t>
            </a:r>
          </a:p>
          <a:p>
            <a:pPr algn="just"/>
            <a:endParaRPr lang="fr-FR" dirty="0">
              <a:solidFill>
                <a:srgbClr val="1F1F1F"/>
              </a:solidFill>
              <a:latin typeface="Google Sans"/>
            </a:endParaRPr>
          </a:p>
          <a:p>
            <a:pPr algn="just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Il y présente les principes fondamentaux des algorithmes génétiques et les compare aux processus d'évolution naturelle.</a:t>
            </a:r>
          </a:p>
          <a:p>
            <a:pPr algn="just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63E3A1-8F28-EB50-07FC-D4437F22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841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FCA77-8D77-CA36-D7B3-06AF062C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D’où viennent les algorithmes génétiques?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A72BBE-B94D-3AC2-3E0D-2495A3EC3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John Holland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Il a introduit les concepts de 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population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, de 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reproduction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, de 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mutation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et de 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sélection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, qui sont des éléments essentiels des algorithmes génétiques.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Il a développé une théorie des algorithmes génétiques, qui explique comment ils fonctionnent et comment ils peuvent être optimisés.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Il a créé le premier logiciel d'algorithmes génétiques, qui a permis à d'autres chercheurs de les utiliser et de les tester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5713B2-68E5-9A7A-C6BE-FEEDC089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42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7EDE6-9E1F-787C-1FE3-6DD815CC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D’où viennent les algorithmes génétiques?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F876D1-2B09-13FE-678B-8993D841C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David Goldberg 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 introduit la technique de la sélection par tournoi, qui est une méthode efficace pour sélectionner les individus les plus performants d'une population.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David </a:t>
            </a:r>
            <a:r>
              <a:rPr lang="fr-FR" b="0" i="0" dirty="0" err="1">
                <a:solidFill>
                  <a:srgbClr val="FF0000"/>
                </a:solidFill>
                <a:effectLst/>
                <a:latin typeface="Google Sans"/>
              </a:rPr>
              <a:t>Whitley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 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 introduit la technique du croisement par pont, qui est une méthode efficace pour mélanger les informations génétiques de deux individus.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Lawrence Davis 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 introduit la technique de la recherche locale, qui est une méthode utilisée pour améliorer la solution trouvée par un algorithme génétique.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Michael </a:t>
            </a:r>
            <a:r>
              <a:rPr lang="fr-FR" b="0" i="0" dirty="0" err="1">
                <a:solidFill>
                  <a:srgbClr val="FF0000"/>
                </a:solidFill>
                <a:effectLst/>
                <a:latin typeface="Google Sans"/>
              </a:rPr>
              <a:t>Vose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 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 développé une théorie des algorithmes génétiques, qui explique comment ils fonctionnent et comment ils peuvent être optimisés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F3CF91-74AE-D4FE-F1C7-22A974D1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244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F6B21-0CA5-D592-5696-AD2CF97C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D’où viennent les algorithmes génétiques?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EE8A12-CC7D-7C40-0DA3-AF679832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b="0" i="0" dirty="0" err="1">
                <a:solidFill>
                  <a:srgbClr val="FF0000"/>
                </a:solidFill>
                <a:effectLst/>
                <a:latin typeface="Google Sans"/>
              </a:rPr>
              <a:t>Kalyanmoy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 Deb 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est un chercheur en informatique indien qui a contribué au développement des algorithmes génétiques pour l'optimisation multi-objectifs. Il est professeur titulaire de la chaire dotée Herman E. &amp; Ruth J. Koenig au département de génie électrique et informatique de la Michigan State </a:t>
            </a:r>
            <a:r>
              <a:rPr lang="fr-FR" b="0" i="0" dirty="0" err="1">
                <a:solidFill>
                  <a:srgbClr val="1F1F1F"/>
                </a:solidFill>
                <a:effectLst/>
                <a:latin typeface="Google Sans"/>
              </a:rPr>
              <a:t>University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</a:p>
          <a:p>
            <a:pPr algn="l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Deb a publié plus de 600 articles dans des revues et conférences internationales. Il est l'auteur de plusieurs livres, dont "</a:t>
            </a:r>
            <a:r>
              <a:rPr lang="fr-FR" b="0" i="0" u="sng" dirty="0">
                <a:solidFill>
                  <a:srgbClr val="1F1F1F"/>
                </a:solidFill>
                <a:effectLst/>
                <a:latin typeface="Google Sans"/>
              </a:rPr>
              <a:t>Multi-objective </a:t>
            </a:r>
            <a:r>
              <a:rPr lang="fr-FR" b="0" i="0" u="sng" dirty="0" err="1">
                <a:solidFill>
                  <a:srgbClr val="1F1F1F"/>
                </a:solidFill>
                <a:effectLst/>
                <a:latin typeface="Google Sans"/>
              </a:rPr>
              <a:t>Optimization</a:t>
            </a:r>
            <a:r>
              <a:rPr lang="fr-FR" b="0" i="0" u="sng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r-FR" b="0" i="0" u="sng" dirty="0" err="1">
                <a:solidFill>
                  <a:srgbClr val="1F1F1F"/>
                </a:solidFill>
                <a:effectLst/>
                <a:latin typeface="Google Sans"/>
              </a:rPr>
              <a:t>Using</a:t>
            </a:r>
            <a:r>
              <a:rPr lang="fr-FR" b="0" i="0" u="sng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r-FR" b="0" i="0" u="sng" dirty="0" err="1">
                <a:solidFill>
                  <a:srgbClr val="1F1F1F"/>
                </a:solidFill>
                <a:effectLst/>
                <a:latin typeface="Google Sans"/>
              </a:rPr>
              <a:t>Evolutionary</a:t>
            </a:r>
            <a:r>
              <a:rPr lang="fr-FR" b="0" i="0" u="sng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r-FR" b="0" i="0" u="sng" dirty="0" err="1">
                <a:solidFill>
                  <a:srgbClr val="1F1F1F"/>
                </a:solidFill>
                <a:effectLst/>
                <a:latin typeface="Google Sans"/>
              </a:rPr>
              <a:t>Algorithms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" (2001), qui est un ouvrage de référence sur l'optimisation multi-objectifs par les algorithmes génétiques. H-index: 129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3BFAF3-9D6E-357A-4EB9-53C0986D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602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2E883-E06C-40D1-1343-5818C0F1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D’où viennent les algorithmes génétiques?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AA5451-C86E-4FB0-61AB-1EEA4EE53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Les contributions de Deb à l'optimisation multi-objectifs par les algorithmes génétiques sont nombreuses et significatives. Il a notamment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Proposé de nouvelles techniques pour améliorer l'efficacité et la précision des algorithmes génétiques pour l'optimisation multi-objectifs.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Appliqué les algorithmes génétiques à de nouveaux domaines d'application de l'optimisation multi-objectifs.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Développer une compréhension théorique de l'optimisation multi-objectifs par les algorithmes génétiques.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6342A5-EE95-7882-B0B8-C5A81CBA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EC4BE3-D31F-1E23-0357-848CF621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494" y="910107"/>
            <a:ext cx="1776898" cy="10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6176E0-8C2E-5E91-E2E9-95F2DC89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D’où viennent les algorithmes génétiques?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2242F5-3812-7DB4-0609-A93CCA629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Il a introduit l'algorithme NSGA-II (le NSGA 3 aussi et le NSGA avant), qui est un algorithme génétique pour l'optimisation multi-objectifs qui est devenu l'un des algorithmes les plus populaires dans ce domaine.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Il a développé une théorie de l'optimisation multi-objectifs par les algorithmes génétiques, qui explique comment les algorithmes génétiques peuvent être utilisés pour trouver des solutions de compromis satisfaisantes à des problèmes d'optimisation multi-objectifs.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Il a appliqué les algorithmes génétiques à de nombreux domaines d'application de l'optimisation multi-objectifs, tels que l'ingénierie, la logistique, la planification et la gestion.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2F292F-0116-33C7-133C-664EE4D0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59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BD2FC-BF24-A4B2-C3C9-648C2309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2AD4D9-889E-2A3C-5099-7E1364BED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50227"/>
            <a:ext cx="10632971" cy="4351338"/>
          </a:xfrm>
        </p:spPr>
        <p:txBody>
          <a:bodyPr>
            <a:normAutofit/>
          </a:bodyPr>
          <a:lstStyle/>
          <a:p>
            <a:r>
              <a:rPr lang="fr-FR" dirty="0"/>
              <a:t>Introduction </a:t>
            </a:r>
          </a:p>
          <a:p>
            <a:r>
              <a:rPr lang="fr-FR" dirty="0"/>
              <a:t>Qu’est-ce qu’un problème d'optimisation ? </a:t>
            </a:r>
          </a:p>
          <a:p>
            <a:r>
              <a:rPr lang="fr-FR" dirty="0"/>
              <a:t>Comment résoudre les problèmes d’optimisation?</a:t>
            </a:r>
          </a:p>
          <a:p>
            <a:r>
              <a:rPr lang="fr-FR" dirty="0"/>
              <a:t>D'où viennent les Algorithmes génétiques ? </a:t>
            </a:r>
          </a:p>
          <a:p>
            <a:r>
              <a:rPr lang="fr-FR" dirty="0"/>
              <a:t>Quel est le principe de fonctionnement d'un algorithme génétique  ? </a:t>
            </a:r>
          </a:p>
          <a:p>
            <a:r>
              <a:rPr lang="fr-FR" dirty="0"/>
              <a:t>Quels sont les types d'algorithmes génétiques ? </a:t>
            </a:r>
          </a:p>
          <a:p>
            <a:r>
              <a:rPr lang="fr-FR" dirty="0"/>
              <a:t>Comment peut on utiliser un Algorithme génétique en ingénierie ?</a:t>
            </a:r>
          </a:p>
          <a:p>
            <a:r>
              <a:rPr lang="fr-FR" dirty="0" err="1"/>
              <a:t>Take</a:t>
            </a:r>
            <a:r>
              <a:rPr lang="fr-FR" dirty="0"/>
              <a:t>  home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EC1C1B-443E-3E38-F06D-62E422CF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421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1F305-19BA-E6A5-3A92-0920DF26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 est le principe de fonctionnement d'un algorithme génétique  ?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ECA3D-6CDF-83D9-4885-5B81D961F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Un algorithme génétique typique comporte les étapes suivantes :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Initialisation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 : une population initiale d'individus est générée au hasard.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Évaluation 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: chaque individu est évalué en fonction de sa performance.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Sélection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 : les individus les plus performants sont sélectionnés pour la reproduction.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Reproduction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 : les individus sélectionnés sont recombinés pour créer une nouvelle génération d'individus.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Mutation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 : une certaine proportion d'individus est mutée pour apporter de la diversité à la population.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Itération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 : les étapes 2 à 5 sont répétées jusqu'à ce qu'une solution satisfaisante soit trouvée.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4F75F6-3B7E-5E16-A10E-B61D1379E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494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BFD9E7-9C2F-7C1D-3935-D71148BD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 est le principe de fonctionnement d'un algorithme génétique  ?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2FCEBD-DD2A-75B7-2C80-8BE5520C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1026" name="Picture 2" descr="Méthodes de l'AG - vmagnin@univ">
            <a:extLst>
              <a:ext uri="{FF2B5EF4-FFF2-40B4-BE49-F238E27FC236}">
                <a16:creationId xmlns:a16="http://schemas.microsoft.com/office/drawing/2014/main" id="{199DD391-1D2E-79B6-FDBE-872378CC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06" y="2598850"/>
            <a:ext cx="20097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ésentation des algorithmes génétiques et de leurs applications en économie">
            <a:extLst>
              <a:ext uri="{FF2B5EF4-FFF2-40B4-BE49-F238E27FC236}">
                <a16:creationId xmlns:a16="http://schemas.microsoft.com/office/drawing/2014/main" id="{76A184BE-2610-32E3-29CC-FE1C2AA4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477" y="1883265"/>
            <a:ext cx="4941837" cy="181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64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302BD-7410-B393-2D8E-8CDB8C8F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Quels sont les types d'algorithmes génétiques ?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A93CDE-DC33-9140-585F-FC52440E2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optimisation mono objectif -&gt; GA</a:t>
            </a:r>
          </a:p>
          <a:p>
            <a:r>
              <a:rPr lang="fr-FR" dirty="0"/>
              <a:t>En optimisation multi-objectif –NSGA, NSGA2, NSGA3</a:t>
            </a:r>
          </a:p>
          <a:p>
            <a:r>
              <a:rPr lang="fr-FR" dirty="0"/>
              <a:t>Principe de tri des solutions non dominées -&gt; optimalité au sens de Pareto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2EB33C-EF85-BD71-8729-71B9B9D3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2050" name="Picture 2" descr="Pareto-optimal solutions. | Download Scientific Diagram">
            <a:extLst>
              <a:ext uri="{FF2B5EF4-FFF2-40B4-BE49-F238E27FC236}">
                <a16:creationId xmlns:a16="http://schemas.microsoft.com/office/drawing/2014/main" id="{36796A0C-29D7-70D5-A253-23BD01D6E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40" y="3740978"/>
            <a:ext cx="3435774" cy="258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893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5B2F5-893A-1C57-8E95-63B87F54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Quels sont les types d'algorithmes génétiques ?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4D3454-1C1C-18FD-E316-F80B3171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F57FCF2-4788-4764-1A10-625124BD9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0227"/>
            <a:ext cx="2488842" cy="4351338"/>
          </a:xfrm>
        </p:spPr>
        <p:txBody>
          <a:bodyPr/>
          <a:lstStyle/>
          <a:p>
            <a:r>
              <a:rPr lang="fr-FR" dirty="0"/>
              <a:t>Benchmark test </a:t>
            </a:r>
            <a:r>
              <a:rPr lang="fr-FR" dirty="0" err="1"/>
              <a:t>functions</a:t>
            </a:r>
            <a:endParaRPr lang="fr-FR" dirty="0"/>
          </a:p>
          <a:p>
            <a:r>
              <a:rPr lang="fr-FR" dirty="0"/>
              <a:t>Des fonctions classiques  dont ont connait le front de Pareto</a:t>
            </a:r>
          </a:p>
        </p:txBody>
      </p:sp>
      <p:pic>
        <p:nvPicPr>
          <p:cNvPr id="3080" name="Picture 8" descr="Benchmark Test Function | Download Table">
            <a:extLst>
              <a:ext uri="{FF2B5EF4-FFF2-40B4-BE49-F238E27FC236}">
                <a16:creationId xmlns:a16="http://schemas.microsoft.com/office/drawing/2014/main" id="{7B0A0573-8D5D-98D2-795D-D5A60AD9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54" y="1558344"/>
            <a:ext cx="5755999" cy="484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050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55BFF-3A41-E219-01FD-C74D209C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peut on utiliser un Algorithme génétique en ingénierie 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412905-4A5A-019A-4D3A-8247D427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exemple de travail de recherche présenté lors de la conférence IEEE AFRICON 2023, Nairobi Kenya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938860-9FF1-AAA6-05B5-45493049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A1D0E9-08B5-F033-BB93-C4787878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80" y="2651438"/>
            <a:ext cx="6911663" cy="388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4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A09F6-BFD3-364D-D70E-8CC9C812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peut on utiliser un Algorithme génétique en ingénierie 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ACC70B-74EA-CFC5-453E-A0B34741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2BF515-ED34-5702-35A7-FDD0C4B5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7" y="1792097"/>
            <a:ext cx="8590208" cy="483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8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CB2DF1-580F-6A20-A368-DCEE208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peut on utiliser un Algorithme génétique en ingénierie 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E9374A-D2AE-75A7-9ABC-ADD9BC28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95012F-E313-2E94-63B1-FB050414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79" y="1573636"/>
            <a:ext cx="9234152" cy="519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92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3D150C-3C63-8241-6145-86C3E563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peut on utiliser un Algorithme génétique en ingénierie 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B00200-5837-176A-E75F-66A10815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1D919B-2DCF-6C14-158F-6D8EC7CE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69" y="1546584"/>
            <a:ext cx="9199807" cy="517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66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1EA00E-C0FA-0307-3988-BFD49099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peut on utiliser un Algorithme génétique en ingénierie 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438183-0F52-2A7C-98E5-CAF762428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C27B622-C3B0-0867-0EC3-23B12ED5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10" y="1444309"/>
            <a:ext cx="9307134" cy="52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58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00898-71E8-E212-4E6C-FE637A2B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peut on utiliser un Algorithme génétique en ingénierie 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5599D0-2065-1538-9C13-C00D626D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96B5271-4BA8-1A2A-C8DE-8E3CE867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7" y="1473825"/>
            <a:ext cx="9457386" cy="53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F9156C-CFB6-9D40-63D2-7EA0BFEC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77915D-CD78-8CEE-7C80-72F8881A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science on est confronté à des problèmes !</a:t>
            </a:r>
          </a:p>
          <a:p>
            <a:endParaRPr lang="fr-FR" dirty="0"/>
          </a:p>
          <a:p>
            <a:r>
              <a:rPr lang="fr-FR" dirty="0"/>
              <a:t>2 types</a:t>
            </a:r>
          </a:p>
          <a:p>
            <a:endParaRPr lang="fr-FR" dirty="0"/>
          </a:p>
          <a:p>
            <a:r>
              <a:rPr lang="fr-FR" dirty="0"/>
              <a:t>Modélisation -&gt; description d’un phénomène</a:t>
            </a:r>
          </a:p>
          <a:p>
            <a:endParaRPr lang="fr-FR" dirty="0"/>
          </a:p>
          <a:p>
            <a:r>
              <a:rPr lang="fr-FR" dirty="0"/>
              <a:t>Décision -&gt; optimisation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0E65E5-DEE1-169A-649A-A0C7F54A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605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3D317-3538-5017-CFAC-C07D4D11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Take</a:t>
            </a:r>
            <a:r>
              <a:rPr lang="fr-FR" dirty="0"/>
              <a:t>  home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F6B812-6FC9-E963-B0BF-87B6F5FBC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AG sont utilisé dans plusieurs disciplines pour résoudre les problèmes de décision, il utilisent le principe de l’explosion combinatoire pour retrouver les solutions optimales d’un </a:t>
            </a:r>
            <a:r>
              <a:rPr lang="fr-FR"/>
              <a:t>problème d’optimisation 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"Whatever persists, persists", Steve Grand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A0E668-AEC5-F9CA-805F-9D16D6B4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56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6D2394-2075-3ECD-9351-6B0F74AD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qu’un problème d'optimisation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290E4-2CCE-C613-8C23-0E448D471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Un problème d'optimisation est un problème qui consiste à 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trouver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 la 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meilleure solution à un problème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. </a:t>
            </a:r>
          </a:p>
          <a:p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La meilleure solution est celle qui maximise ou minimise une </a:t>
            </a:r>
            <a:r>
              <a:rPr lang="fr-FR" b="0" i="0" dirty="0">
                <a:solidFill>
                  <a:srgbClr val="FF0000"/>
                </a:solidFill>
                <a:effectLst/>
                <a:latin typeface="Google Sans"/>
              </a:rPr>
              <a:t>fonction-objectif</a:t>
            </a: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, au regard du type de problème.</a:t>
            </a:r>
          </a:p>
          <a:p>
            <a:r>
              <a:rPr lang="fr-FR" dirty="0">
                <a:solidFill>
                  <a:srgbClr val="1F1F1F"/>
                </a:solidFill>
                <a:latin typeface="Google Sans"/>
              </a:rPr>
              <a:t>Exemples de problèmes</a:t>
            </a:r>
          </a:p>
          <a:p>
            <a:pPr lvl="1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Le problème du plus court chemin</a:t>
            </a:r>
          </a:p>
          <a:p>
            <a:pPr lvl="1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Le problème de la répartition des ressources</a:t>
            </a:r>
          </a:p>
          <a:p>
            <a:pPr lvl="1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Le problème de la maximisation du profit</a:t>
            </a:r>
          </a:p>
          <a:p>
            <a:pPr lvl="1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Le problème de la minimisation des coûts</a:t>
            </a:r>
          </a:p>
          <a:p>
            <a:pPr lvl="1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Le problème de la recherche d'un point d'équilibre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1F47B0-7D84-93D2-B905-5ED0D828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08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FDC865-D607-BDFB-9473-964561BA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qu’un problème d'optimisation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2DB130-F077-BC3B-2930-200FBEEC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Les problèmes d'optimisation peuvent être classés en deux catégories principales si on considère la nature des variables qui constituent la fonction-objectif</a:t>
            </a:r>
          </a:p>
          <a:p>
            <a:pPr algn="l"/>
            <a:endParaRPr lang="fr-FR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Les problèmes d'optimisation continue : les variables du problème peuvent prendre des valeurs continues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1F1F1F"/>
                </a:solidFill>
                <a:effectLst/>
                <a:latin typeface="Google Sans"/>
              </a:rPr>
              <a:t>Les problèmes d'optimisation discrète : les variables du problème peuvent prendre des valeurs discrètes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5F162B-C5E9-DB98-D3A6-57C33740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37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FD5EBE-E205-627D-4980-C004A6DD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qu’un problème d'optimisation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C35A7-228D-B3C2-8EFB-8C88364D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D’autres classification possible des problèmes d’optimisation</a:t>
            </a:r>
          </a:p>
          <a:p>
            <a:endParaRPr lang="fr-FR" dirty="0"/>
          </a:p>
          <a:p>
            <a:r>
              <a:rPr lang="fr-FR" dirty="0"/>
              <a:t>Problème d’optimisation </a:t>
            </a:r>
            <a:r>
              <a:rPr lang="fr-FR" dirty="0">
                <a:solidFill>
                  <a:srgbClr val="FF0000"/>
                </a:solidFill>
              </a:rPr>
              <a:t>mono-objectif </a:t>
            </a:r>
            <a:r>
              <a:rPr lang="fr-FR" dirty="0"/>
              <a:t>ou problème d’optimisation </a:t>
            </a:r>
            <a:r>
              <a:rPr lang="fr-FR" dirty="0">
                <a:solidFill>
                  <a:srgbClr val="FF0000"/>
                </a:solidFill>
              </a:rPr>
              <a:t>multi-objectif</a:t>
            </a:r>
          </a:p>
          <a:p>
            <a:endParaRPr lang="fr-FR" dirty="0"/>
          </a:p>
          <a:p>
            <a:r>
              <a:rPr lang="fr-FR" dirty="0"/>
              <a:t>Problème d’optimisation</a:t>
            </a:r>
            <a:r>
              <a:rPr lang="fr-FR" dirty="0">
                <a:solidFill>
                  <a:srgbClr val="FF0000"/>
                </a:solidFill>
              </a:rPr>
              <a:t> libre </a:t>
            </a:r>
            <a:r>
              <a:rPr lang="fr-FR" dirty="0"/>
              <a:t>ou avec </a:t>
            </a:r>
            <a:r>
              <a:rPr lang="fr-FR" dirty="0">
                <a:solidFill>
                  <a:srgbClr val="FF0000"/>
                </a:solidFill>
              </a:rPr>
              <a:t>contrainte</a:t>
            </a:r>
          </a:p>
          <a:p>
            <a:endParaRPr lang="fr-FR" dirty="0"/>
          </a:p>
          <a:p>
            <a:r>
              <a:rPr lang="fr-FR" dirty="0"/>
              <a:t>Problème d’optimisation </a:t>
            </a:r>
            <a:r>
              <a:rPr lang="fr-FR" dirty="0">
                <a:solidFill>
                  <a:srgbClr val="FF0000"/>
                </a:solidFill>
              </a:rPr>
              <a:t>combinatoire</a:t>
            </a:r>
            <a:r>
              <a:rPr lang="fr-FR" dirty="0"/>
              <a:t> ou </a:t>
            </a:r>
            <a:r>
              <a:rPr lang="fr-FR" dirty="0">
                <a:solidFill>
                  <a:srgbClr val="FF0000"/>
                </a:solidFill>
              </a:rPr>
              <a:t>continue</a:t>
            </a:r>
          </a:p>
          <a:p>
            <a:endParaRPr lang="fr-FR" dirty="0"/>
          </a:p>
          <a:p>
            <a:r>
              <a:rPr lang="fr-FR" dirty="0"/>
              <a:t>Problème d’optimisation </a:t>
            </a:r>
            <a:r>
              <a:rPr lang="fr-FR" dirty="0">
                <a:solidFill>
                  <a:srgbClr val="FF0000"/>
                </a:solidFill>
              </a:rPr>
              <a:t>linéaire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quadratique</a:t>
            </a:r>
            <a:r>
              <a:rPr lang="fr-FR" dirty="0"/>
              <a:t> ou </a:t>
            </a:r>
            <a:r>
              <a:rPr lang="fr-FR" dirty="0">
                <a:solidFill>
                  <a:srgbClr val="FF0000"/>
                </a:solidFill>
              </a:rPr>
              <a:t>non linéaire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DD7515-FBE0-885D-E1D4-F868B722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98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FB93F-BD02-29D6-33B4-23656C99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qu’un problème d'optimisation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5CA718-11B0-6C3D-7700-77FC2D57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qu’il faut retenir</a:t>
            </a:r>
          </a:p>
          <a:p>
            <a:endParaRPr lang="fr-FR" dirty="0"/>
          </a:p>
          <a:p>
            <a:r>
              <a:rPr lang="fr-FR" dirty="0"/>
              <a:t>Variables</a:t>
            </a:r>
          </a:p>
          <a:p>
            <a:r>
              <a:rPr lang="fr-FR" dirty="0"/>
              <a:t>Fonction-objectif ou fitness ou coût</a:t>
            </a:r>
          </a:p>
          <a:p>
            <a:r>
              <a:rPr lang="fr-FR" dirty="0"/>
              <a:t>contraintes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336DEF-ADD0-F830-8878-545E695A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34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B38AEB-931E-454C-25ED-D8996919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résoudre les problèmes d’optimisation?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49BE31-7D32-9D2B-90CB-3B4449F1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970"/>
            <a:ext cx="10515600" cy="4351338"/>
          </a:xfrm>
        </p:spPr>
        <p:txBody>
          <a:bodyPr/>
          <a:lstStyle/>
          <a:p>
            <a:r>
              <a:rPr lang="fr-FR" dirty="0"/>
              <a:t>Méthodes d’optimisation (plusieurs!)</a:t>
            </a:r>
          </a:p>
          <a:p>
            <a:r>
              <a:rPr lang="fr-FR" dirty="0"/>
              <a:t>Au regard de la nature de la variable ou de la contrainte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C2ACDA-DA7E-59DA-48C1-D8ACB4BF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26C46C-DD54-962A-4319-4F8A51CCD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0"/>
          <a:stretch/>
        </p:blipFill>
        <p:spPr>
          <a:xfrm>
            <a:off x="953401" y="2797623"/>
            <a:ext cx="8467953" cy="40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4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4F1120-C944-BBDB-F637-A916D8AF1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résoudre les problèmes d’optimisation?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635B51-9FC9-13C6-5ABF-5CA7D93D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Méthodes déterministes Vs Stochastique</a:t>
            </a:r>
          </a:p>
          <a:p>
            <a:endParaRPr lang="fr-FR" dirty="0"/>
          </a:p>
          <a:p>
            <a:r>
              <a:rPr lang="fr-FR" dirty="0"/>
              <a:t>Méthodes à </a:t>
            </a:r>
            <a:r>
              <a:rPr lang="fr-FR" dirty="0">
                <a:solidFill>
                  <a:srgbClr val="FF0000"/>
                </a:solidFill>
              </a:rPr>
              <a:t>objectif unique </a:t>
            </a:r>
            <a:r>
              <a:rPr lang="fr-FR" dirty="0"/>
              <a:t>ou </a:t>
            </a:r>
            <a:r>
              <a:rPr lang="fr-FR" dirty="0">
                <a:solidFill>
                  <a:srgbClr val="FF0000"/>
                </a:solidFill>
              </a:rPr>
              <a:t>multi objectif</a:t>
            </a:r>
          </a:p>
          <a:p>
            <a:endParaRPr lang="fr-FR" dirty="0"/>
          </a:p>
          <a:p>
            <a:r>
              <a:rPr lang="fr-FR" dirty="0"/>
              <a:t>Méthodes unimodale ou multi modale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Où devrait-on caser les l’algorithmes génétiques???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2FED5A-D2F0-A3A4-57E0-68DDDA1A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FFE0-76D4-44B3-9426-22213253688B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3567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1395</Words>
  <Application>Microsoft Office PowerPoint</Application>
  <PresentationFormat>Grand écran</PresentationFormat>
  <Paragraphs>173</Paragraphs>
  <Slides>30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Google Sans</vt:lpstr>
      <vt:lpstr>Lato</vt:lpstr>
      <vt:lpstr>Thème Office</vt:lpstr>
      <vt:lpstr>Algorithmes génétiques en optimisation  fonctionnement et applications en ingénierie</vt:lpstr>
      <vt:lpstr>PLAN</vt:lpstr>
      <vt:lpstr>Introduction</vt:lpstr>
      <vt:lpstr>Qu’est-ce qu’un problème d'optimisation ?</vt:lpstr>
      <vt:lpstr>Qu’est-ce qu’un problème d'optimisation ?</vt:lpstr>
      <vt:lpstr>Qu’est-ce qu’un problème d'optimisation ?</vt:lpstr>
      <vt:lpstr>Qu’est-ce qu’un problème d'optimisation ?</vt:lpstr>
      <vt:lpstr>Comment résoudre les problèmes d’optimisation?</vt:lpstr>
      <vt:lpstr>Comment résoudre les problèmes d’optimisation?</vt:lpstr>
      <vt:lpstr>D’où viennent les algorithmes génétiques?</vt:lpstr>
      <vt:lpstr>D’où viennent les algorithmes génétiques?</vt:lpstr>
      <vt:lpstr>D’où viennent les algorithmes génétiques?</vt:lpstr>
      <vt:lpstr>Présentation PowerPoint</vt:lpstr>
      <vt:lpstr>D’où viennent les algorithmes génétiques?</vt:lpstr>
      <vt:lpstr>D’où viennent les algorithmes génétiques?</vt:lpstr>
      <vt:lpstr>D’où viennent les algorithmes génétiques?</vt:lpstr>
      <vt:lpstr>D’où viennent les algorithmes génétiques?</vt:lpstr>
      <vt:lpstr>D’où viennent les algorithmes génétiques?</vt:lpstr>
      <vt:lpstr>D’où viennent les algorithmes génétiques?</vt:lpstr>
      <vt:lpstr>Quel est le principe de fonctionnement d'un algorithme génétique  ? </vt:lpstr>
      <vt:lpstr>Quel est le principe de fonctionnement d'un algorithme génétique  ? </vt:lpstr>
      <vt:lpstr>Quels sont les types d'algorithmes génétiques ? </vt:lpstr>
      <vt:lpstr>Quels sont les types d'algorithmes génétiques ? </vt:lpstr>
      <vt:lpstr>Comment peut on utiliser un Algorithme génétique en ingénierie ?</vt:lpstr>
      <vt:lpstr>Comment peut on utiliser un Algorithme génétique en ingénierie ?</vt:lpstr>
      <vt:lpstr>Comment peut on utiliser un Algorithme génétique en ingénierie ?</vt:lpstr>
      <vt:lpstr>Comment peut on utiliser un Algorithme génétique en ingénierie ?</vt:lpstr>
      <vt:lpstr>Comment peut on utiliser un Algorithme génétique en ingénierie ?</vt:lpstr>
      <vt:lpstr>Comment peut on utiliser un Algorithme génétique en ingénierie ?</vt:lpstr>
      <vt:lpstr>Take  home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Algorithmes génétiques en optimisation  fonctionnement et applications en ingénierie</dc:title>
  <dc:creator>Maurel AZA-GNANDJI</dc:creator>
  <cp:lastModifiedBy>Maurel AZA-GNANDJI</cp:lastModifiedBy>
  <cp:revision>3</cp:revision>
  <dcterms:created xsi:type="dcterms:W3CDTF">2023-10-07T03:35:01Z</dcterms:created>
  <dcterms:modified xsi:type="dcterms:W3CDTF">2023-10-07T09:56:07Z</dcterms:modified>
</cp:coreProperties>
</file>